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70" r:id="rId2"/>
    <p:sldId id="271" r:id="rId3"/>
    <p:sldId id="272" r:id="rId4"/>
    <p:sldId id="257" r:id="rId5"/>
    <p:sldId id="258" r:id="rId6"/>
    <p:sldId id="260" r:id="rId7"/>
    <p:sldId id="261" r:id="rId8"/>
    <p:sldId id="262" r:id="rId9"/>
    <p:sldId id="265" r:id="rId10"/>
    <p:sldId id="266" r:id="rId11"/>
    <p:sldId id="274" r:id="rId12"/>
    <p:sldId id="263" r:id="rId13"/>
    <p:sldId id="264" r:id="rId14"/>
    <p:sldId id="279" r:id="rId15"/>
    <p:sldId id="275" r:id="rId16"/>
    <p:sldId id="269" r:id="rId17"/>
    <p:sldId id="276" r:id="rId18"/>
    <p:sldId id="277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A157A-55D6-194B-8667-4A356592ED2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1F83D-B881-A641-BB54-1BE41110F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6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A3ED26-8084-7C44-94C1-A78F2AEA8B06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DCD378-AF05-1046-B24B-01C462E4997C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2C3BF-C09D-3544-98DD-D04AD004BD81}" type="slidenum"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1DBAB-1CBC-C14C-80BF-B62E9B65F6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4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F54D3-9144-D246-8203-46FF8CFBA48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09220-9107-664D-B215-463183F12C0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1F83D-B881-A641-BB54-1BE41110F1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F54D3-9144-D246-8203-46FF8CFBA48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A2B2A6-7A8A-C547-94DC-4BA29F52370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47EBCF-ED9A-9B45-907F-35C06567071E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C6BC-1A01-1547-84A0-7DE9566ED88A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3366-1EFB-E64E-883A-F4861BAA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MoMA_53rd_Street_Entr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4500" y="0"/>
            <a:ext cx="537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269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ko and Philip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5397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FFFFFF"/>
                </a:solidFill>
                <a:latin typeface="Arial Black"/>
                <a:ea typeface="ＭＳ Ｐゴシック" pitchFamily="-109" charset="-128"/>
                <a:cs typeface="Arial Black"/>
              </a:rPr>
              <a:t>The MoMA Alzheimer's Project</a:t>
            </a:r>
            <a:endParaRPr lang="en-US" dirty="0">
              <a:solidFill>
                <a:srgbClr val="FFFFFF"/>
              </a:solidFill>
              <a:latin typeface="Arial Black"/>
              <a:ea typeface="ＭＳ Ｐゴシック" pitchFamily="-109" charset="-128"/>
              <a:cs typeface="Arial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742" y="3429000"/>
            <a:ext cx="82296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 Black"/>
              <a:ea typeface="ＭＳ Ｐゴシック" pitchFamily="-109" charset="-128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057"/>
            <a:ext cx="8229600" cy="225818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rPr>
              <a:t>Resources and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2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3730" name="Content Placeholder 3" descr="MeetMe_0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626" r="-7626"/>
          <a:stretch>
            <a:fillRect/>
          </a:stretch>
        </p:blipFill>
        <p:spPr>
          <a:xfrm>
            <a:off x="-2328863" y="0"/>
            <a:ext cx="12471401" cy="6858000"/>
          </a:xfrm>
        </p:spPr>
      </p:pic>
    </p:spTree>
    <p:extLst>
      <p:ext uri="{BB962C8B-B14F-4D97-AF65-F5344CB8AC3E}">
        <p14:creationId xmlns:p14="http://schemas.microsoft.com/office/powerpoint/2010/main" val="21967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1987" name="Content Placeholder 3" descr="imac.jpeg"/>
          <p:cNvPicPr>
            <a:picLocks noGrp="1" noChangeAspect="1"/>
          </p:cNvPicPr>
          <p:nvPr>
            <p:ph idx="1"/>
          </p:nvPr>
        </p:nvPicPr>
        <p:blipFill>
          <a:blip r:embed="rId3"/>
          <a:srcRect l="-34869" r="-34869"/>
          <a:stretch>
            <a:fillRect/>
          </a:stretch>
        </p:blipFill>
        <p:spPr>
          <a:xfrm>
            <a:off x="-1751013" y="-7938"/>
            <a:ext cx="12538076" cy="6896101"/>
          </a:xfrm>
        </p:spPr>
      </p:pic>
      <p:pic>
        <p:nvPicPr>
          <p:cNvPr id="41988" name="Picture 5" descr="Picture 4.png"/>
          <p:cNvPicPr>
            <a:picLocks noChangeAspect="1"/>
          </p:cNvPicPr>
          <p:nvPr/>
        </p:nvPicPr>
        <p:blipFill>
          <a:blip r:embed="rId4"/>
          <a:srcRect b="4199"/>
          <a:stretch>
            <a:fillRect/>
          </a:stretch>
        </p:blipFill>
        <p:spPr bwMode="auto">
          <a:xfrm>
            <a:off x="1330325" y="349250"/>
            <a:ext cx="63944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3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 Black"/>
              </a:rPr>
              <a:t>Research: NYU Center of Excellence for Brain Aging and Dementia</a:t>
            </a:r>
          </a:p>
        </p:txBody>
      </p:sp>
      <p:pic>
        <p:nvPicPr>
          <p:cNvPr id="4" name="Content Placeholder 3" descr="FINAL face scal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82" r="-50134"/>
          <a:stretch/>
        </p:blipFill>
        <p:spPr>
          <a:xfrm rot="16200000">
            <a:off x="380527" y="1285554"/>
            <a:ext cx="8128948" cy="6107113"/>
          </a:xfrm>
        </p:spPr>
      </p:pic>
    </p:spTree>
    <p:extLst>
      <p:ext uri="{BB962C8B-B14F-4D97-AF65-F5344CB8AC3E}">
        <p14:creationId xmlns:p14="http://schemas.microsoft.com/office/powerpoint/2010/main" val="116421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Must Haves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Arial"/>
              </a:rPr>
              <a:t>Importance of the Educator</a:t>
            </a:r>
          </a:p>
          <a:p>
            <a:endParaRPr lang="en-US" dirty="0">
              <a:latin typeface="Arial"/>
            </a:endParaRPr>
          </a:p>
          <a:p>
            <a:r>
              <a:rPr lang="en-US" dirty="0">
                <a:latin typeface="Arial"/>
              </a:rPr>
              <a:t>Comfortable Environment</a:t>
            </a:r>
          </a:p>
        </p:txBody>
      </p:sp>
    </p:spTree>
    <p:extLst>
      <p:ext uri="{BB962C8B-B14F-4D97-AF65-F5344CB8AC3E}">
        <p14:creationId xmlns:p14="http://schemas.microsoft.com/office/powerpoint/2010/main" val="352526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IMG_925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1778001" y="-334963"/>
            <a:ext cx="13079031" cy="7192963"/>
          </a:xfrm>
        </p:spPr>
      </p:pic>
    </p:spTree>
    <p:extLst>
      <p:ext uri="{BB962C8B-B14F-4D97-AF65-F5344CB8AC3E}">
        <p14:creationId xmlns:p14="http://schemas.microsoft.com/office/powerpoint/2010/main" val="352877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latin typeface="Arial"/>
              </a:rPr>
              <a:t>Comfortable Environment</a:t>
            </a:r>
          </a:p>
          <a:p>
            <a:endParaRPr lang="en-US" dirty="0">
              <a:latin typeface="Arial"/>
            </a:endParaRPr>
          </a:p>
          <a:p>
            <a:r>
              <a:rPr lang="en-US" dirty="0">
                <a:latin typeface="Arial"/>
              </a:rPr>
              <a:t>Abstract or Challenging Works of Art</a:t>
            </a:r>
          </a:p>
        </p:txBody>
      </p:sp>
    </p:spTree>
    <p:extLst>
      <p:ext uri="{BB962C8B-B14F-4D97-AF65-F5344CB8AC3E}">
        <p14:creationId xmlns:p14="http://schemas.microsoft.com/office/powerpoint/2010/main" val="182097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2190"/>
            <a:ext cx="7767562" cy="62895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Black"/>
              </a:rPr>
              <a:t>Jackson Pollock</a:t>
            </a:r>
            <a:br>
              <a:rPr lang="en-US" sz="3200" dirty="0">
                <a:latin typeface="Arial Black"/>
              </a:rPr>
            </a:br>
            <a:r>
              <a:rPr lang="en-US" sz="3200" i="1" dirty="0">
                <a:latin typeface="Arial Black"/>
              </a:rPr>
              <a:t>One: Number 31, 1950</a:t>
            </a:r>
            <a:br>
              <a:rPr lang="en-US" sz="3200" i="1" dirty="0">
                <a:latin typeface="Arial Black"/>
              </a:rPr>
            </a:br>
            <a:r>
              <a:rPr lang="en-US" sz="3200" dirty="0">
                <a:latin typeface="Arial Black"/>
              </a:rPr>
              <a:t>1950</a:t>
            </a:r>
          </a:p>
        </p:txBody>
      </p:sp>
      <p:pic>
        <p:nvPicPr>
          <p:cNvPr id="4" name="Content Placeholder 3" descr="Polloc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r="2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6273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oMA_53rd_Street_Entrance"/>
          <p:cNvPicPr>
            <a:picLocks noChangeAspect="1" noChangeArrowheads="1"/>
          </p:cNvPicPr>
          <p:nvPr/>
        </p:nvPicPr>
        <p:blipFill>
          <a:blip r:embed="rId3">
            <a:lum bright="50000" contrast="-40000"/>
          </a:blip>
          <a:srcRect/>
          <a:stretch>
            <a:fillRect/>
          </a:stretch>
        </p:blipFill>
        <p:spPr bwMode="auto">
          <a:xfrm>
            <a:off x="-1531928" y="-1286932"/>
            <a:ext cx="10692866" cy="1324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254273" y="2445656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endParaRPr lang="en-US" sz="3200" b="1" dirty="0">
              <a:solidFill>
                <a:srgbClr val="2A2A2A"/>
              </a:solidFill>
              <a:latin typeface="Calibri" pitchFamily="1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200" b="1" dirty="0">
              <a:solidFill>
                <a:srgbClr val="2A2A2A"/>
              </a:solidFill>
              <a:latin typeface="Arial Black"/>
              <a:cs typeface="Arial Black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200" b="1" dirty="0">
              <a:solidFill>
                <a:srgbClr val="2A2A2A"/>
              </a:solidFill>
              <a:latin typeface="Arial Black"/>
              <a:cs typeface="Arial Black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200" b="1" dirty="0">
              <a:solidFill>
                <a:srgbClr val="2A2A2A"/>
              </a:solidFill>
              <a:latin typeface="Arial Black"/>
              <a:cs typeface="Arial Black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en-US" sz="3200" b="1" dirty="0" err="1">
                <a:solidFill>
                  <a:srgbClr val="2A2A2A"/>
                </a:solidFill>
                <a:latin typeface="Arial Black"/>
                <a:cs typeface="Arial Black"/>
              </a:rPr>
              <a:t>www.MoMA.org/meetme</a:t>
            </a:r>
            <a:r>
              <a:rPr lang="en-US" sz="3200" b="1" dirty="0">
                <a:solidFill>
                  <a:srgbClr val="2A2A2A"/>
                </a:solidFill>
                <a:latin typeface="Arial Black"/>
                <a:cs typeface="Arial Black"/>
              </a:rPr>
              <a:t> 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3200" b="1" dirty="0" err="1">
                <a:solidFill>
                  <a:srgbClr val="2A2A2A"/>
                </a:solidFill>
                <a:latin typeface="Arial Black"/>
                <a:cs typeface="Arial Black"/>
              </a:rPr>
              <a:t>Francesca_Rosenberg@moma.org</a:t>
            </a:r>
            <a:endParaRPr lang="en-US" sz="3200" b="1" dirty="0">
              <a:solidFill>
                <a:srgbClr val="2A2A2A"/>
              </a:solidFill>
              <a:latin typeface="Arial Black"/>
              <a:cs typeface="Arial Black"/>
            </a:endParaRPr>
          </a:p>
          <a:p>
            <a:pPr marL="342900" indent="-342900" algn="r">
              <a:spcBef>
                <a:spcPct val="20000"/>
              </a:spcBef>
            </a:pPr>
            <a:endParaRPr lang="en-US" sz="3200" b="1" dirty="0">
              <a:solidFill>
                <a:srgbClr val="2A2A2A"/>
              </a:solidFill>
              <a:latin typeface="Calibri" pitchFamily="1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200" b="1" dirty="0">
              <a:latin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6"/>
          <p:cNvSpPr>
            <a:spLocks noChangeArrowheads="1"/>
          </p:cNvSpPr>
          <p:nvPr/>
        </p:nvSpPr>
        <p:spPr bwMode="auto">
          <a:xfrm>
            <a:off x="914400" y="4718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388" name="Rectangle 27"/>
          <p:cNvSpPr>
            <a:spLocks noChangeArrowheads="1"/>
          </p:cNvSpPr>
          <p:nvPr/>
        </p:nvSpPr>
        <p:spPr bwMode="auto">
          <a:xfrm>
            <a:off x="915988" y="4572000"/>
            <a:ext cx="5027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389" name="Rectangle 28"/>
          <p:cNvSpPr>
            <a:spLocks noChangeArrowheads="1"/>
          </p:cNvSpPr>
          <p:nvPr/>
        </p:nvSpPr>
        <p:spPr bwMode="auto">
          <a:xfrm>
            <a:off x="6096000" y="3886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8200" y="1971160"/>
            <a:ext cx="4453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rgbClr val="FFFF00"/>
                </a:solidFill>
                <a:latin typeface="Arial Black"/>
                <a:cs typeface="Arial Black"/>
              </a:rPr>
              <a:t>ENJOYING</a:t>
            </a:r>
          </a:p>
          <a:p>
            <a:pPr algn="r"/>
            <a:endParaRPr lang="en-US" sz="32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algn="r"/>
            <a:r>
              <a:rPr lang="en-US" sz="3200" i="1" dirty="0">
                <a:solidFill>
                  <a:srgbClr val="FFFF00"/>
                </a:solidFill>
                <a:latin typeface="Arial Black"/>
                <a:cs typeface="Arial Black"/>
              </a:rPr>
              <a:t>UNDERSTANDING</a:t>
            </a:r>
          </a:p>
          <a:p>
            <a:pPr algn="r"/>
            <a:endParaRPr lang="en-US" sz="32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algn="r"/>
            <a:r>
              <a:rPr lang="en-US" sz="3200" i="1" dirty="0">
                <a:solidFill>
                  <a:srgbClr val="FFFF00"/>
                </a:solidFill>
                <a:latin typeface="Arial Black"/>
                <a:cs typeface="Arial Black"/>
              </a:rPr>
              <a:t>USING</a:t>
            </a:r>
            <a:endParaRPr lang="en-US" sz="32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pic>
        <p:nvPicPr>
          <p:cNvPr id="16" name="Picture 15" descr="ba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683" y="713798"/>
            <a:ext cx="4393814" cy="53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866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 l="4762" r="4127"/>
          <a:stretch>
            <a:fillRect/>
          </a:stretch>
        </p:blipFill>
        <p:spPr bwMode="auto">
          <a:xfrm>
            <a:off x="2246344" y="-90226"/>
            <a:ext cx="4237914" cy="70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47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Debbie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bbie talking to room full of women with ha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z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6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MA Alz 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27" r="-10627"/>
          <a:stretch>
            <a:fillRect/>
          </a:stretch>
        </p:blipFill>
        <p:spPr>
          <a:xfrm>
            <a:off x="-2306092" y="-1"/>
            <a:ext cx="13147345" cy="7230533"/>
          </a:xfrm>
        </p:spPr>
      </p:pic>
    </p:spTree>
    <p:extLst>
      <p:ext uri="{BB962C8B-B14F-4D97-AF65-F5344CB8AC3E}">
        <p14:creationId xmlns:p14="http://schemas.microsoft.com/office/powerpoint/2010/main" val="403541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ty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610" r="-10610"/>
          <a:stretch>
            <a:fillRect/>
          </a:stretch>
        </p:blipFill>
        <p:spPr>
          <a:xfrm>
            <a:off x="-1573367" y="-25400"/>
            <a:ext cx="12469968" cy="6858002"/>
          </a:xfrm>
        </p:spPr>
      </p:pic>
    </p:spTree>
    <p:extLst>
      <p:ext uri="{BB962C8B-B14F-4D97-AF65-F5344CB8AC3E}">
        <p14:creationId xmlns:p14="http://schemas.microsoft.com/office/powerpoint/2010/main" val="11957977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5397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FFFFFF"/>
                </a:solidFill>
                <a:latin typeface="Arial Black"/>
                <a:ea typeface="ＭＳ Ｐゴシック" pitchFamily="-109" charset="-128"/>
                <a:cs typeface="Arial Black"/>
              </a:rPr>
              <a:t>The MoMA Alzheimer's Project</a:t>
            </a:r>
            <a:endParaRPr lang="en-US" dirty="0">
              <a:solidFill>
                <a:srgbClr val="FFFFFF"/>
              </a:solidFill>
              <a:latin typeface="Arial Black"/>
              <a:ea typeface="ＭＳ Ｐゴシック" pitchFamily="-109" charset="-128"/>
              <a:cs typeface="Arial Black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69742" y="1777999"/>
            <a:ext cx="8229600" cy="40156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rPr>
              <a:t>Outreach: </a:t>
            </a:r>
            <a:r>
              <a:rPr lang="en-US" sz="3000" dirty="0" err="1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rPr>
              <a:t>MoMA</a:t>
            </a:r>
            <a:r>
              <a:rPr lang="en-US" sz="3000" dirty="0">
                <a:solidFill>
                  <a:srgbClr val="FFFFFF"/>
                </a:solidFill>
                <a:latin typeface="Arial"/>
                <a:ea typeface="ＭＳ Ｐゴシック" pitchFamily="-109" charset="-128"/>
                <a:cs typeface="Arial"/>
              </a:rPr>
              <a:t> staff have worked with over 380 different museums and connected with over 13,000 people through conferences and trainings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Arial"/>
                <a:cs typeface="Arial"/>
              </a:rPr>
              <a:t>Over 125 museums world-wide have committed to working with the audience with support provided by </a:t>
            </a:r>
            <a:r>
              <a:rPr lang="en-US" sz="3000" dirty="0" err="1">
                <a:solidFill>
                  <a:srgbClr val="FFFFFF"/>
                </a:solidFill>
                <a:latin typeface="Arial"/>
                <a:cs typeface="Arial"/>
              </a:rPr>
              <a:t>MoMA</a:t>
            </a: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742" y="3429000"/>
            <a:ext cx="82296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Arial"/>
              <a:ea typeface="ＭＳ Ｐゴシック" pitchFamily="-109" charset="-128"/>
              <a:cs typeface="Arial"/>
            </a:endParaRP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/>
              <a:buChar char="•"/>
            </a:pPr>
            <a:endParaRPr lang="en-US" sz="3000" b="1" dirty="0">
              <a:solidFill>
                <a:srgbClr val="FFFFFF"/>
              </a:solidFill>
              <a:latin typeface="Arial Black"/>
              <a:ea typeface="ＭＳ Ｐゴシック" pitchFamily="-109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95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z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079"/>
            <a:ext cx="9144000" cy="49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8643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7160</TotalTime>
  <Words>95</Words>
  <Application>Microsoft Office PowerPoint</Application>
  <PresentationFormat>On-screen Show (4:3)</PresentationFormat>
  <Paragraphs>53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Arial Black</vt:lpstr>
      <vt:lpstr>Calibri</vt:lpstr>
      <vt:lpstr>Times New Roman</vt:lpstr>
      <vt:lpstr>Black</vt:lpstr>
      <vt:lpstr>PowerPoint Presentation</vt:lpstr>
      <vt:lpstr>PowerPoint Presentation</vt:lpstr>
      <vt:lpstr>PowerPoint Presentation</vt:lpstr>
      <vt:lpstr>Debbie slide</vt:lpstr>
      <vt:lpstr>PowerPoint Presentation</vt:lpstr>
      <vt:lpstr>PowerPoint Presentation</vt:lpstr>
      <vt:lpstr>PowerPoint Presentation</vt:lpstr>
      <vt:lpstr>The MoMA Alzheimer's Project</vt:lpstr>
      <vt:lpstr>PowerPoint Presentation</vt:lpstr>
      <vt:lpstr>PowerPoint Presentation</vt:lpstr>
      <vt:lpstr>The MoMA Alzheimer's Project</vt:lpstr>
      <vt:lpstr>PowerPoint Presentation</vt:lpstr>
      <vt:lpstr>PowerPoint Presentation</vt:lpstr>
      <vt:lpstr>Research: NYU Center of Excellence for Brain Aging and Dementia</vt:lpstr>
      <vt:lpstr>Must Haves</vt:lpstr>
      <vt:lpstr>PowerPoint Presentation</vt:lpstr>
      <vt:lpstr>Challenges</vt:lpstr>
      <vt:lpstr>Jackson Pollock One: Number 31, 1950 1950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Rosenberg Francesca</dc:creator>
  <cp:lastModifiedBy>Luis Flores</cp:lastModifiedBy>
  <cp:revision>15</cp:revision>
  <dcterms:created xsi:type="dcterms:W3CDTF">2017-05-10T14:51:33Z</dcterms:created>
  <dcterms:modified xsi:type="dcterms:W3CDTF">2017-06-19T14:40:15Z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